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media1.mov" ContentType="video/unknown"/>
  <Override PartName="/ppt/notesSlides/notesSlide8.xml" ContentType="application/vnd.openxmlformats-officedocument.presentationml.notesSlide+xml"/>
  <Override PartName="/ppt/notesSlides/notesSlide9.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chemeClr val="accent3">
              <a:alpha val="35000"/>
            </a:scheme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png>
</file>

<file path=ppt/media/image2.png>
</file>

<file path=ppt/media/media1.mov>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0" name="Shape 130"/>
          <p:cNvSpPr/>
          <p:nvPr>
            <p:ph type="sldImg"/>
          </p:nvPr>
        </p:nvSpPr>
        <p:spPr>
          <a:prstGeom prst="rect">
            <a:avLst/>
          </a:prstGeom>
        </p:spPr>
        <p:txBody>
          <a:bodyPr/>
          <a:lstStyle/>
          <a:p>
            <a:pPr/>
          </a:p>
        </p:txBody>
      </p:sp>
      <p:sp>
        <p:nvSpPr>
          <p:cNvPr id="131" name="Shape 131"/>
          <p:cNvSpPr/>
          <p:nvPr>
            <p:ph type="body" sz="quarter" idx="1"/>
          </p:nvPr>
        </p:nvSpPr>
        <p:spPr>
          <a:prstGeom prst="rect">
            <a:avLst/>
          </a:prstGeom>
        </p:spPr>
        <p:txBody>
          <a:bodyPr/>
          <a:lstStyle/>
          <a:p>
            <a:pPr/>
            <a:r>
              <a:t>Lugupeetud kuulajad</a:t>
            </a:r>
          </a:p>
          <a:p>
            <a:pPr/>
          </a:p>
          <a:p>
            <a:pPr/>
            <a:r>
              <a:t>Minu bakalaureusetöö on versiooniuuendamise protsessi automatiseerimisest kasutades Bash keelt.</a:t>
            </a:r>
          </a:p>
          <a:p>
            <a:pPr/>
          </a:p>
          <a:p>
            <a:pPr/>
            <a:r>
              <a:t>Töös on lahendatud rakenduslik probleem, mis esines projektis, kus ma praegu töötan. Probleem seisnes selles, et kuna projekti rakendus on modulaarne ja seda kasutavad mitu klienti, siis rakenduse manuaalne versiooniuuendamine võtis palju aega. Antud konktekstis versiooniuuendamine tähendab protsessi, mille korral veebiserverisse paigaldatakse mooduli uuem versioon, et rakendada selles olemasolevaid koodiparandusi.</a:t>
            </a:r>
          </a:p>
          <a:p>
            <a:pPr/>
          </a:p>
          <a:p>
            <a:pPr/>
            <a:r>
              <a:t>Töö teoreetilise osa eesmärk oli leida võimalikud lahendused sellele probleemile ja valida neist parim. Töö praktilise osa eesmärk oli rakendada valitud lahendust projektis.</a:t>
            </a:r>
          </a:p>
          <a:p>
            <a:pPr/>
          </a:p>
          <a:p>
            <a:pPr/>
            <a:r>
              <a:t>Kuna vaadeldavas projektis versiooniuuendamistega tegelevad testijad ja mina ise töötan seal testijana, siis mul oli tugev motivatsioon leida head lahendust, mida mina ise saaks kasutada iga päev.</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Projekti rakendus on kirjutatud Javas ja koosneb keskmiselt kahekümnest war-failist (täpne arv sõltub kliendist). Projektil on olemas kokku 10 klienti, kolmel nendest on 3 rakendust: toode, test ja demo; seitsmel on 2 rakendust; lisaks on olemas 7 projekti oma testrakendust. Kokku see teeb 30 rakendust, mida on vaja regulaarselt uuendada. See tähendab, et selleks, et paigaldada kõik 20 moodulit kõikidele keskkondadele on vaja teostada umbes 600 uuendust.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Shape 145"/>
          <p:cNvSpPr/>
          <p:nvPr>
            <p:ph type="sldImg"/>
          </p:nvPr>
        </p:nvSpPr>
        <p:spPr>
          <a:prstGeom prst="rect">
            <a:avLst/>
          </a:prstGeom>
        </p:spPr>
        <p:txBody>
          <a:bodyPr/>
          <a:lstStyle/>
          <a:p>
            <a:pPr/>
          </a:p>
        </p:txBody>
      </p:sp>
      <p:sp>
        <p:nvSpPr>
          <p:cNvPr id="146" name="Shape 146"/>
          <p:cNvSpPr/>
          <p:nvPr>
            <p:ph type="body" sz="quarter" idx="1"/>
          </p:nvPr>
        </p:nvSpPr>
        <p:spPr>
          <a:prstGeom prst="rect">
            <a:avLst/>
          </a:prstGeom>
        </p:spPr>
        <p:txBody>
          <a:bodyPr/>
          <a:lstStyle/>
          <a:p>
            <a:pPr/>
            <a:r>
              <a:t>Manuaalne uuendamine koosneb viiest põhisammust:</a:t>
            </a:r>
          </a:p>
          <a:p>
            <a:pPr marL="257342" indent="-257342">
              <a:buSzPct val="75000"/>
              <a:buChar char="*"/>
            </a:pPr>
            <a:r>
              <a:t>uue war-faili allalaadimine serverisse</a:t>
            </a:r>
          </a:p>
          <a:p>
            <a:pPr marL="257342" indent="-257342">
              <a:buSzPct val="75000"/>
              <a:buChar char="*"/>
            </a:pPr>
            <a:r>
              <a:t>selle paigaldamine veebiserverisse</a:t>
            </a:r>
          </a:p>
          <a:p>
            <a:pPr marL="257342" indent="-257342">
              <a:buSzPct val="75000"/>
              <a:buChar char="*"/>
            </a:pPr>
            <a:r>
              <a:t>vana war-faili eemaldamine veebiserverist</a:t>
            </a:r>
          </a:p>
          <a:p>
            <a:pPr marL="257342" indent="-257342">
              <a:buSzPct val="75000"/>
              <a:buChar char="*"/>
            </a:pPr>
            <a:r>
              <a:t>uue versiooni staatuse kontrollimine</a:t>
            </a:r>
          </a:p>
          <a:p>
            <a:pPr marL="257342" indent="-257342">
              <a:buSzPct val="75000"/>
              <a:buChar char="*"/>
            </a:pPr>
            <a:r>
              <a:t>kolleegide teavitamine, et mingi versioon on uuendatud mingis rakenduses</a:t>
            </a:r>
          </a:p>
          <a:p>
            <a:pPr/>
          </a:p>
          <a:p>
            <a:pPr/>
            <a:r>
              <a:t>Kui on vaja uuendada kõik 20 moodulit, siis on vaja teha kõik need sammud iga mooduli kohta.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Enne versiooniuuendamise protsessi automatiseerimist olid koostatud nõuded, milledele lahendus peab vastama.</a:t>
            </a:r>
          </a:p>
          <a:p>
            <a:pPr/>
          </a:p>
          <a:p>
            <a:pPr/>
            <a:r>
              <a:t>Kõige olulisem nõue oli kiire arendusprotsess, kuna projektis puudusid inimressurssid, et pühendada selleks palju aega. Lisaks olulised nõuded olid, et protsess peab olema kiirem ja mugavam võrreldes käsitsi uuendamisega; see peab töötama erinevatel veebiserveritel, nagu Oracle WebLogic ja Apache Tomcat; see peab olema hallatav, et selle seadistamine ja parandamine oleks projekti kontrolli all; ja see peab olema võimalikult odav (peale inimresurssi kasutamist).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Vastavalt nõuetele olid valitud ja uuritud võimalikud lahendused. Kokku vaatasin 4 valmistoode lahendust - Atlassian Bamboo, Chef, Jenkins ja Ansible Tower; ja lisaks võimalust kirjutada oma enda rakendust või skripti.</a:t>
            </a:r>
          </a:p>
          <a:p>
            <a:pPr/>
          </a:p>
          <a:p>
            <a:pPr/>
            <a:r>
              <a:t>Kõikide valmistoodete puudused on selles, et suurem osa nendest maksavad väga palju; suuremat osa ei ole võimalik hallata kuna nende lähtekood ei ole avalik; ja nende tundmaõppimine ja seadistamine võtab palju aega.</a:t>
            </a:r>
          </a:p>
          <a:p>
            <a:pPr/>
          </a:p>
          <a:p>
            <a:pPr/>
            <a:r>
              <a:t>Enda rakenduse kirjutamisel on olemas aga olulised eelised, näiteks lahendus on väga paindlik - ma võin realiseerida ainult seda funktsionaalsust, mis on vaja meie projekti jaoks; see on tasuta ja selle arendamine toimub osade kaupa, mis tähendab, et inimresurssi investeerimine toimub ka osade kaupa.</a:t>
            </a:r>
          </a:p>
          <a:p>
            <a:pPr/>
          </a:p>
          <a:p>
            <a:pPr/>
            <a:r>
              <a:t>Võrreldes kõikide lahenduste eelised ja puudused oli valitud viimane nendest - enda rakenduse kirjutamine. Ja oli valitud just Bash skript selle pärast, et lahendus peab töötama kõikides operatsioonisüsteemides sama moodi ja see peab suhtlema teiste veebiteenustega, mille jaoks kõige paremini sobivad skriptimiskeeled.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Skript automatiseerib kõik tegevused, mida varem kasutajad pidid tegema manuaalselt. See koosneb mitmest failist, mida on vaja alla laadida serverile, kus asub veebiserver uuendatava rakendusega ja täiendada konfiguratsiooni faili vastavalt antud serveri parameetritele (seda on vaja teha ainult üks kord).</a:t>
            </a:r>
          </a:p>
          <a:p>
            <a:pPr/>
          </a:p>
          <a:p>
            <a:pPr/>
            <a:r>
              <a:t>Selleks, et nüüd uuendada rakendust, kasutaja peab käivitama Bash skriptifaili vastavate parameetritega. Ja kuna süsteem on modulaarne, see tähendab, et on võimalik uuendada üht või mitu moodulit korraga. Selleks on olemas 2 erinevat faili erinevate sisendparameetritega.</a:t>
            </a:r>
          </a:p>
          <a:p>
            <a:pPr/>
          </a:p>
          <a:p>
            <a:pPr/>
            <a:r>
              <a:t>Ühe mooduli uuendamiseks on vaja sisestada mooduli nimetust, versiooni numbrit, mida soovitakse paigaldada, kasutajanime ja tunnust, kas uuendus peab olema paralleelne või mitte.</a:t>
            </a:r>
          </a:p>
          <a:p>
            <a:pPr/>
          </a:p>
          <a:p>
            <a:pPr/>
            <a:r>
              <a:t>Mitme moodulite uuendamiseks on vaja sisestada kasutajanime ja paralleelsuse tunnust ja kõike mooduleid ja versioone loetakse sisse eraldi failist.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Siin on näide ühe eduka uuendamisprotsessi kohta.</a:t>
            </a:r>
          </a:p>
          <a:p>
            <a:pPr/>
          </a:p>
          <a:p>
            <a:pPr/>
            <a:r>
              <a:t>Kasutaja logib sisse serverisse. Käivitab skriptifaili vastavate sisendparameetritega. Skript küsib parooli autentimise jaoks ja näitab kõik sammud, mida see teeb.</a:t>
            </a:r>
          </a:p>
          <a:p>
            <a:pPr/>
          </a:p>
          <a:p>
            <a:pPr/>
            <a:r>
              <a:t>Teated on värvilised ehk saab väga kiiresti näha viga tekkimist, aga tegelikult kasutaja ei pea jälgima skripti tööd, võib samal ajal tegeleda teiste asjadega, kui skript lõpetab tööd, siis see annab sellest teada terminalile, kus see oli käivitatud, ja kasutaja saab sellest teavitust.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Skript vastab kõikidele nõuetele, mis olid püstitatud töö alguses. Ja üks nõue, mida on võimalik mõõta on uuendamise protsessi kiirus.</a:t>
            </a:r>
          </a:p>
          <a:p>
            <a:pPr/>
          </a:p>
          <a:p>
            <a:pPr/>
            <a:r>
              <a:t>Mõõtmiseks oli valitud üks rakendus, kus ma mõõtsin kolme mooduli ja kõike mooduli uuendamist. Kõik moodulid olid uuendatud käsitsi ja automatiseeritud protsessiga ning tulemused on toodud tabelis. Nagu on näha - automatiseeritud uuendus on umbes kaks korda kiirem, mille abil oli säästetud mitu tundi aastas.</a:t>
            </a:r>
          </a:p>
          <a:p>
            <a:pPr/>
          </a:p>
          <a:p>
            <a:pPr/>
            <a:r>
              <a:t>Lisaks oli küsitud tagasiside kolleegide käest, kes kasutavad antud skripti omas töös. Kõige populaarsem arvamus on see, et skript on mugav ja kiire.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Töö tulemuseks on automatiseeritud lahendus, mis juba edukalt töötab projektis ja mida kasutavad mitu inimest iga päev.</a:t>
            </a:r>
          </a:p>
          <a:p>
            <a:pPr/>
          </a:p>
          <a:p>
            <a:pPr/>
            <a:r>
              <a:t>On olemas dokumentatsioon, mille järgi iga kolleeg saab kasutada skripti enda virutaal või lokaalmasinas.</a:t>
            </a:r>
          </a:p>
          <a:p>
            <a:pPr/>
          </a:p>
          <a:p>
            <a:pPr/>
            <a:r>
              <a:t>Skripti lähtekood ja dokumentatsioon on avalikud ja asuvad GitHub ja GitBook repositooriumites, mis tähendab, et igaüks, kellel on olemas sarnane projekt, võib kasutada antud skripti ja täiendada seda enda funktsionaalsusega.</a:t>
            </a:r>
          </a:p>
          <a:p>
            <a:pPr/>
          </a:p>
          <a:p>
            <a:pPr/>
            <a:r>
              <a:t>Kokkuvõtteks võib öelda, et bakalaureusetöö püstitatud eesmärgid on täidetud, mida kinnitavad nii meeskonnaliikmete tagaside kuid ka käsitsi ja automatiseeritud protsessi kiiruse võrdlemine.</a:t>
            </a:r>
          </a:p>
          <a:p>
            <a:pPr/>
          </a:p>
          <a:p>
            <a:pPr/>
            <a:r>
              <a:t>Tänan kuulamast.</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3175"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19250" y="660400"/>
            <a:ext cx="9758016" cy="59055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299" y="638919"/>
            <a:ext cx="5325770" cy="8216901"/>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31000" y="4965700"/>
            <a:ext cx="5334000" cy="3898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31000" y="635000"/>
            <a:ext cx="5334000" cy="3898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635000"/>
            <a:ext cx="5334000" cy="8229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Shape 2"/>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830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2.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19" name="Shape 119"/>
          <p:cNvSpPr/>
          <p:nvPr>
            <p:ph type="ctrTitle"/>
          </p:nvPr>
        </p:nvSpPr>
        <p:spPr>
          <a:xfrm>
            <a:off x="846561" y="2125200"/>
            <a:ext cx="10464801" cy="3302001"/>
          </a:xfrm>
          <a:prstGeom prst="rect">
            <a:avLst/>
          </a:prstGeom>
        </p:spPr>
        <p:txBody>
          <a:bodyPr/>
          <a:lstStyle>
            <a:lvl1pPr algn="l" defTabSz="420624">
              <a:defRPr b="1" sz="5760">
                <a:solidFill>
                  <a:srgbClr val="53585F"/>
                </a:solidFill>
                <a:latin typeface="Helvetica"/>
                <a:ea typeface="Helvetica"/>
                <a:cs typeface="Helvetica"/>
                <a:sym typeface="Helvetica"/>
              </a:defRPr>
            </a:lvl1pPr>
          </a:lstStyle>
          <a:p>
            <a:pPr/>
            <a:r>
              <a:t>Versiooniuuenduse automatiseerimine kasutades skriptimiskeelt Bash</a:t>
            </a:r>
          </a:p>
        </p:txBody>
      </p:sp>
      <p:sp>
        <p:nvSpPr>
          <p:cNvPr id="120" name="Shape 120"/>
          <p:cNvSpPr/>
          <p:nvPr>
            <p:ph type="subTitle" sz="quarter" idx="1"/>
          </p:nvPr>
        </p:nvSpPr>
        <p:spPr>
          <a:xfrm>
            <a:off x="1270000" y="1088955"/>
            <a:ext cx="10464800" cy="1130301"/>
          </a:xfrm>
          <a:prstGeom prst="rect">
            <a:avLst/>
          </a:prstGeom>
        </p:spPr>
        <p:txBody>
          <a:bodyPr/>
          <a:lstStyle>
            <a:lvl1pPr>
              <a:defRPr sz="5900">
                <a:solidFill>
                  <a:srgbClr val="53585F"/>
                </a:solidFill>
              </a:defRPr>
            </a:lvl1pPr>
          </a:lstStyle>
          <a:p>
            <a:pPr/>
            <a:r>
              <a:t>Irina Ivanova</a:t>
            </a:r>
          </a:p>
        </p:txBody>
      </p:sp>
      <p:sp>
        <p:nvSpPr>
          <p:cNvPr id="121" name="Shape 121"/>
          <p:cNvSpPr/>
          <p:nvPr/>
        </p:nvSpPr>
        <p:spPr>
          <a:xfrm>
            <a:off x="4320603" y="5930020"/>
            <a:ext cx="4363594"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53585F"/>
                </a:solidFill>
              </a:defRPr>
            </a:lvl1pPr>
          </a:lstStyle>
          <a:p>
            <a:pPr/>
            <a:r>
              <a:t>Bakalaureusetöö (6 EAP)</a:t>
            </a:r>
          </a:p>
        </p:txBody>
      </p:sp>
      <p:sp>
        <p:nvSpPr>
          <p:cNvPr id="122" name="Shape 122"/>
          <p:cNvSpPr/>
          <p:nvPr/>
        </p:nvSpPr>
        <p:spPr>
          <a:xfrm>
            <a:off x="5119573" y="7173959"/>
            <a:ext cx="7298742"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700">
                <a:solidFill>
                  <a:srgbClr val="53585F"/>
                </a:solidFill>
              </a:defRPr>
            </a:pPr>
            <a:r>
              <a:t>Juhendajad: Helle Hein, dotsent</a:t>
            </a:r>
          </a:p>
          <a:p>
            <a:pPr algn="l">
              <a:defRPr sz="2700">
                <a:solidFill>
                  <a:srgbClr val="53585F"/>
                </a:solidFill>
              </a:defRPr>
            </a:pPr>
            <a:r>
              <a:t>                     Polina Morozova, MSc (Nortal AS)</a:t>
            </a:r>
          </a:p>
        </p:txBody>
      </p:sp>
      <p:sp>
        <p:nvSpPr>
          <p:cNvPr id="123" name="Shape 123"/>
          <p:cNvSpPr/>
          <p:nvPr/>
        </p:nvSpPr>
        <p:spPr>
          <a:xfrm>
            <a:off x="4822418" y="8580053"/>
            <a:ext cx="3359964" cy="57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solidFill>
                  <a:srgbClr val="53585F"/>
                </a:solidFill>
              </a:defRPr>
            </a:lvl1pPr>
          </a:lstStyle>
          <a:p>
            <a:pPr/>
            <a:r>
              <a:t>Tartu Ülikool, 2016</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83" name="Shape 183"/>
          <p:cNvSpPr/>
          <p:nvPr>
            <p:ph type="title"/>
          </p:nvPr>
        </p:nvSpPr>
        <p:spPr>
          <a:prstGeom prst="rect">
            <a:avLst/>
          </a:prstGeom>
        </p:spPr>
        <p:txBody>
          <a:bodyPr/>
          <a:lstStyle>
            <a:lvl1pPr>
              <a:defRPr>
                <a:solidFill>
                  <a:srgbClr val="53585F"/>
                </a:solidFill>
              </a:defRPr>
            </a:lvl1pPr>
          </a:lstStyle>
          <a:p>
            <a:pPr/>
            <a:r>
              <a:t>Tulemused</a:t>
            </a:r>
          </a:p>
        </p:txBody>
      </p:sp>
      <p:sp>
        <p:nvSpPr>
          <p:cNvPr id="184" name="Shape 184"/>
          <p:cNvSpPr/>
          <p:nvPr/>
        </p:nvSpPr>
        <p:spPr>
          <a:xfrm>
            <a:off x="1526848" y="2584837"/>
            <a:ext cx="9951104" cy="58229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1105" indent="-421105" algn="l">
              <a:lnSpc>
                <a:spcPct val="150000"/>
              </a:lnSpc>
              <a:buSzPct val="75000"/>
              <a:buChar char="•"/>
              <a:defRPr sz="4400">
                <a:solidFill>
                  <a:srgbClr val="53585F"/>
                </a:solidFill>
              </a:defRPr>
            </a:pPr>
            <a:r>
              <a:t>Versiooniuuendus projektis on automatiseeritud</a:t>
            </a:r>
          </a:p>
          <a:p>
            <a:pPr marL="421105" indent="-421105" algn="l">
              <a:lnSpc>
                <a:spcPct val="150000"/>
              </a:lnSpc>
              <a:buSzPct val="75000"/>
              <a:buChar char="•"/>
              <a:defRPr sz="4400">
                <a:solidFill>
                  <a:srgbClr val="53585F"/>
                </a:solidFill>
              </a:defRPr>
            </a:pPr>
            <a:r>
              <a:t>Skripti paigaldamine ja kasutamine on dokumenteeritud</a:t>
            </a:r>
          </a:p>
          <a:p>
            <a:pPr marL="421105" indent="-421105" algn="l">
              <a:lnSpc>
                <a:spcPct val="150000"/>
              </a:lnSpc>
              <a:buSzPct val="75000"/>
              <a:buChar char="•"/>
              <a:defRPr sz="4400">
                <a:solidFill>
                  <a:srgbClr val="53585F"/>
                </a:solidFill>
              </a:defRPr>
            </a:pPr>
            <a:r>
              <a:t>Skripti lähtekood ja dokumendatsioon on avalik</a:t>
            </a:r>
          </a:p>
        </p:txBody>
      </p:sp>
      <p:sp>
        <p:nvSpPr>
          <p:cNvPr id="185" name="Shape 185"/>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9/9</a:t>
            </a:r>
          </a:p>
        </p:txBody>
      </p:sp>
      <p:sp>
        <p:nvSpPr>
          <p:cNvPr id="186" name="Shape 186"/>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25" name="Shape 125"/>
          <p:cNvSpPr/>
          <p:nvPr>
            <p:ph type="ctrTitle"/>
          </p:nvPr>
        </p:nvSpPr>
        <p:spPr>
          <a:xfrm>
            <a:off x="846561" y="2125200"/>
            <a:ext cx="10464801" cy="3302001"/>
          </a:xfrm>
          <a:prstGeom prst="rect">
            <a:avLst/>
          </a:prstGeom>
        </p:spPr>
        <p:txBody>
          <a:bodyPr/>
          <a:lstStyle>
            <a:lvl1pPr algn="l" defTabSz="420624">
              <a:defRPr b="1" sz="5760">
                <a:solidFill>
                  <a:srgbClr val="53585F"/>
                </a:solidFill>
                <a:latin typeface="Helvetica"/>
                <a:ea typeface="Helvetica"/>
                <a:cs typeface="Helvetica"/>
                <a:sym typeface="Helvetica"/>
              </a:defRPr>
            </a:lvl1pPr>
          </a:lstStyle>
          <a:p>
            <a:pPr/>
            <a:r>
              <a:t>Versiooniuuenduse automatiseerimine kasutades skriptimiskeelt Bash</a:t>
            </a:r>
          </a:p>
        </p:txBody>
      </p:sp>
      <p:sp>
        <p:nvSpPr>
          <p:cNvPr id="126" name="Shape 126"/>
          <p:cNvSpPr/>
          <p:nvPr>
            <p:ph type="subTitle" sz="quarter" idx="1"/>
          </p:nvPr>
        </p:nvSpPr>
        <p:spPr>
          <a:xfrm>
            <a:off x="1270000" y="1088955"/>
            <a:ext cx="10464800" cy="1130301"/>
          </a:xfrm>
          <a:prstGeom prst="rect">
            <a:avLst/>
          </a:prstGeom>
        </p:spPr>
        <p:txBody>
          <a:bodyPr/>
          <a:lstStyle>
            <a:lvl1pPr>
              <a:defRPr sz="5900">
                <a:solidFill>
                  <a:srgbClr val="53585F"/>
                </a:solidFill>
              </a:defRPr>
            </a:lvl1pPr>
          </a:lstStyle>
          <a:p>
            <a:pPr/>
            <a:r>
              <a:t>Irina Ivanova</a:t>
            </a:r>
          </a:p>
        </p:txBody>
      </p:sp>
      <p:sp>
        <p:nvSpPr>
          <p:cNvPr id="127" name="Shape 127"/>
          <p:cNvSpPr/>
          <p:nvPr/>
        </p:nvSpPr>
        <p:spPr>
          <a:xfrm>
            <a:off x="4320603" y="5930020"/>
            <a:ext cx="4363594"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53585F"/>
                </a:solidFill>
              </a:defRPr>
            </a:lvl1pPr>
          </a:lstStyle>
          <a:p>
            <a:pPr/>
            <a:r>
              <a:t>Bakalaureusetöö (6 EAP)</a:t>
            </a:r>
          </a:p>
        </p:txBody>
      </p:sp>
      <p:sp>
        <p:nvSpPr>
          <p:cNvPr id="128" name="Shape 128"/>
          <p:cNvSpPr/>
          <p:nvPr/>
        </p:nvSpPr>
        <p:spPr>
          <a:xfrm>
            <a:off x="5119573" y="7173959"/>
            <a:ext cx="7298742"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700">
                <a:solidFill>
                  <a:srgbClr val="53585F"/>
                </a:solidFill>
              </a:defRPr>
            </a:pPr>
            <a:r>
              <a:t>Juhendajad: Helle Hein, dotsent</a:t>
            </a:r>
          </a:p>
          <a:p>
            <a:pPr algn="l">
              <a:defRPr sz="2700">
                <a:solidFill>
                  <a:srgbClr val="53585F"/>
                </a:solidFill>
              </a:defRPr>
            </a:pPr>
            <a:r>
              <a:t>                     Polina Morozova, MSc (Nortal AS)</a:t>
            </a:r>
          </a:p>
        </p:txBody>
      </p:sp>
      <p:sp>
        <p:nvSpPr>
          <p:cNvPr id="129" name="Shape 129"/>
          <p:cNvSpPr/>
          <p:nvPr/>
        </p:nvSpPr>
        <p:spPr>
          <a:xfrm>
            <a:off x="4822418" y="8580053"/>
            <a:ext cx="3359964" cy="57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solidFill>
                  <a:srgbClr val="53585F"/>
                </a:solidFill>
              </a:defRPr>
            </a:lvl1pPr>
          </a:lstStyle>
          <a:p>
            <a:pPr/>
            <a:r>
              <a:t>Tartu Ülikool, 2016</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33" name="Shape 133"/>
          <p:cNvSpPr/>
          <p:nvPr>
            <p:ph type="title"/>
          </p:nvPr>
        </p:nvSpPr>
        <p:spPr>
          <a:prstGeom prst="rect">
            <a:avLst/>
          </a:prstGeom>
        </p:spPr>
        <p:txBody>
          <a:bodyPr/>
          <a:lstStyle>
            <a:lvl1pPr>
              <a:defRPr>
                <a:solidFill>
                  <a:srgbClr val="53585F"/>
                </a:solidFill>
              </a:defRPr>
            </a:lvl1pPr>
          </a:lstStyle>
          <a:p>
            <a:pPr/>
            <a:r>
              <a:t>Probleem</a:t>
            </a:r>
          </a:p>
        </p:txBody>
      </p:sp>
      <p:sp>
        <p:nvSpPr>
          <p:cNvPr id="134" name="Shape 134"/>
          <p:cNvSpPr/>
          <p:nvPr/>
        </p:nvSpPr>
        <p:spPr>
          <a:xfrm>
            <a:off x="952500" y="2666999"/>
            <a:ext cx="11099801" cy="4013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1105" indent="-421105" algn="l">
              <a:lnSpc>
                <a:spcPct val="150000"/>
              </a:lnSpc>
              <a:buSzPct val="75000"/>
              <a:buChar char="•"/>
              <a:defRPr sz="4700">
                <a:solidFill>
                  <a:srgbClr val="53585F"/>
                </a:solidFill>
              </a:defRPr>
            </a:pPr>
            <a:r>
              <a:t>~20 moodulit</a:t>
            </a:r>
          </a:p>
          <a:p>
            <a:pPr marL="421105" indent="-421105" algn="l">
              <a:lnSpc>
                <a:spcPct val="150000"/>
              </a:lnSpc>
              <a:buSzPct val="75000"/>
              <a:buChar char="•"/>
              <a:defRPr sz="4700">
                <a:solidFill>
                  <a:srgbClr val="53585F"/>
                </a:solidFill>
              </a:defRPr>
            </a:pPr>
            <a:r>
              <a:t>3 klienti: toode, test–, demorakendus</a:t>
            </a:r>
          </a:p>
          <a:p>
            <a:pPr marL="421105" indent="-421105" algn="l">
              <a:lnSpc>
                <a:spcPct val="150000"/>
              </a:lnSpc>
              <a:buSzPct val="75000"/>
              <a:buChar char="•"/>
              <a:defRPr sz="4700">
                <a:solidFill>
                  <a:srgbClr val="53585F"/>
                </a:solidFill>
              </a:defRPr>
            </a:pPr>
            <a:r>
              <a:t>7 klienti: toode, testrakendus</a:t>
            </a:r>
          </a:p>
          <a:p>
            <a:pPr marL="421105" indent="-421105" algn="l">
              <a:lnSpc>
                <a:spcPct val="150000"/>
              </a:lnSpc>
              <a:buSzPct val="75000"/>
              <a:buChar char="•"/>
              <a:defRPr sz="4700">
                <a:solidFill>
                  <a:srgbClr val="53585F"/>
                </a:solidFill>
              </a:defRPr>
            </a:pPr>
            <a:r>
              <a:t>7 projekti testrakendust</a:t>
            </a:r>
          </a:p>
        </p:txBody>
      </p:sp>
      <p:sp>
        <p:nvSpPr>
          <p:cNvPr id="135" name="Shape 135"/>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2/9</a:t>
            </a:r>
          </a:p>
        </p:txBody>
      </p:sp>
      <p:sp>
        <p:nvSpPr>
          <p:cNvPr id="136" name="Shape 136"/>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
        <p:nvSpPr>
          <p:cNvPr id="137" name="Shape 137"/>
          <p:cNvSpPr/>
          <p:nvPr/>
        </p:nvSpPr>
        <p:spPr>
          <a:xfrm>
            <a:off x="1868017" y="7150068"/>
            <a:ext cx="9268766" cy="167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5200">
                <a:solidFill>
                  <a:srgbClr val="53585F"/>
                </a:solidFill>
              </a:defRPr>
            </a:pPr>
            <a:r>
              <a:t>3×3 + 7×2 + 7 = 30 rakendust</a:t>
            </a:r>
          </a:p>
          <a:p>
            <a:pPr>
              <a:defRPr b="1" sz="5200">
                <a:solidFill>
                  <a:srgbClr val="53585F"/>
                </a:solidFill>
                <a:latin typeface="Helvetica"/>
                <a:ea typeface="Helvetica"/>
                <a:cs typeface="Helvetica"/>
                <a:sym typeface="Helvetica"/>
              </a:defRPr>
            </a:pPr>
            <a:r>
              <a:t>30×20 = 600 uuendust</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lvl1pPr>
              <a:defRPr>
                <a:solidFill>
                  <a:srgbClr val="53585F"/>
                </a:solidFill>
              </a:defRPr>
            </a:lvl1pPr>
          </a:lstStyle>
          <a:p>
            <a:pPr/>
            <a:r>
              <a:t>Manuaalne uuendus</a:t>
            </a:r>
          </a:p>
        </p:txBody>
      </p:sp>
      <p:sp>
        <p:nvSpPr>
          <p:cNvPr id="142" name="Shape 142"/>
          <p:cNvSpPr/>
          <p:nvPr/>
        </p:nvSpPr>
        <p:spPr>
          <a:xfrm>
            <a:off x="1378676" y="3009456"/>
            <a:ext cx="10247448" cy="508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1105" indent="-421105" algn="l">
              <a:lnSpc>
                <a:spcPct val="150000"/>
              </a:lnSpc>
              <a:buSzPct val="75000"/>
              <a:buChar char="•"/>
              <a:defRPr sz="4700">
                <a:solidFill>
                  <a:srgbClr val="53585F"/>
                </a:solidFill>
              </a:defRPr>
            </a:pPr>
            <a:r>
              <a:t>Uue war-faili allalaadimine</a:t>
            </a:r>
          </a:p>
          <a:p>
            <a:pPr marL="421105" indent="-421105" algn="l">
              <a:lnSpc>
                <a:spcPct val="150000"/>
              </a:lnSpc>
              <a:buSzPct val="75000"/>
              <a:buChar char="•"/>
              <a:defRPr sz="4700">
                <a:solidFill>
                  <a:srgbClr val="53585F"/>
                </a:solidFill>
              </a:defRPr>
            </a:pPr>
            <a:r>
              <a:t>Uue faili paigaldamine</a:t>
            </a:r>
          </a:p>
          <a:p>
            <a:pPr marL="421105" indent="-421105" algn="l">
              <a:lnSpc>
                <a:spcPct val="150000"/>
              </a:lnSpc>
              <a:buSzPct val="75000"/>
              <a:buChar char="•"/>
              <a:defRPr sz="4700">
                <a:solidFill>
                  <a:srgbClr val="53585F"/>
                </a:solidFill>
              </a:defRPr>
            </a:pPr>
            <a:r>
              <a:t>Vana faili eemaldamine</a:t>
            </a:r>
          </a:p>
          <a:p>
            <a:pPr marL="421105" indent="-421105" algn="l">
              <a:lnSpc>
                <a:spcPct val="150000"/>
              </a:lnSpc>
              <a:buSzPct val="75000"/>
              <a:buChar char="•"/>
              <a:defRPr sz="4700">
                <a:solidFill>
                  <a:srgbClr val="53585F"/>
                </a:solidFill>
              </a:defRPr>
            </a:pPr>
            <a:r>
              <a:t>Uue versiooni staatuse kontrollimine</a:t>
            </a:r>
          </a:p>
          <a:p>
            <a:pPr marL="421105" indent="-421105" algn="l">
              <a:lnSpc>
                <a:spcPct val="150000"/>
              </a:lnSpc>
              <a:buSzPct val="75000"/>
              <a:buChar char="•"/>
              <a:defRPr sz="4700">
                <a:solidFill>
                  <a:srgbClr val="53585F"/>
                </a:solidFill>
              </a:defRPr>
            </a:pPr>
            <a:r>
              <a:t>Kolleegide teavitamine</a:t>
            </a:r>
          </a:p>
        </p:txBody>
      </p:sp>
      <p:sp>
        <p:nvSpPr>
          <p:cNvPr id="143" name="Shape 143"/>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3/9</a:t>
            </a:r>
          </a:p>
        </p:txBody>
      </p:sp>
      <p:sp>
        <p:nvSpPr>
          <p:cNvPr id="144" name="Shape 144"/>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48" name="Shape 148"/>
          <p:cNvSpPr/>
          <p:nvPr>
            <p:ph type="title"/>
          </p:nvPr>
        </p:nvSpPr>
        <p:spPr>
          <a:prstGeom prst="rect">
            <a:avLst/>
          </a:prstGeom>
        </p:spPr>
        <p:txBody>
          <a:bodyPr/>
          <a:lstStyle>
            <a:lvl1pPr>
              <a:defRPr>
                <a:solidFill>
                  <a:srgbClr val="53585F"/>
                </a:solidFill>
              </a:defRPr>
            </a:lvl1pPr>
          </a:lstStyle>
          <a:p>
            <a:pPr/>
            <a:r>
              <a:t>Nõuded lahendusele</a:t>
            </a:r>
          </a:p>
        </p:txBody>
      </p:sp>
      <p:sp>
        <p:nvSpPr>
          <p:cNvPr id="149" name="Shape 149"/>
          <p:cNvSpPr/>
          <p:nvPr/>
        </p:nvSpPr>
        <p:spPr>
          <a:xfrm>
            <a:off x="1378676" y="2920556"/>
            <a:ext cx="10247448" cy="508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1105" indent="-421105" algn="l">
              <a:lnSpc>
                <a:spcPct val="150000"/>
              </a:lnSpc>
              <a:buSzPct val="75000"/>
              <a:buChar char="•"/>
              <a:defRPr sz="4700">
                <a:solidFill>
                  <a:srgbClr val="53585F"/>
                </a:solidFill>
              </a:defRPr>
            </a:pPr>
            <a:r>
              <a:t>Kiire arendusprotsess</a:t>
            </a:r>
          </a:p>
          <a:p>
            <a:pPr marL="421105" indent="-421105" algn="l">
              <a:lnSpc>
                <a:spcPct val="150000"/>
              </a:lnSpc>
              <a:buSzPct val="75000"/>
              <a:buChar char="•"/>
              <a:defRPr sz="4700">
                <a:solidFill>
                  <a:srgbClr val="53585F"/>
                </a:solidFill>
              </a:defRPr>
            </a:pPr>
            <a:r>
              <a:t>Kiire ja mugav uuendamisprotsess</a:t>
            </a:r>
          </a:p>
          <a:p>
            <a:pPr marL="421105" indent="-421105" algn="l">
              <a:lnSpc>
                <a:spcPct val="150000"/>
              </a:lnSpc>
              <a:buSzPct val="75000"/>
              <a:buChar char="•"/>
              <a:defRPr sz="4700">
                <a:solidFill>
                  <a:srgbClr val="53585F"/>
                </a:solidFill>
              </a:defRPr>
            </a:pPr>
            <a:r>
              <a:t>Töötamine erinevatel veebiserveritel</a:t>
            </a:r>
          </a:p>
          <a:p>
            <a:pPr marL="421105" indent="-421105" algn="l">
              <a:lnSpc>
                <a:spcPct val="150000"/>
              </a:lnSpc>
              <a:buSzPct val="75000"/>
              <a:buChar char="•"/>
              <a:defRPr sz="4700">
                <a:solidFill>
                  <a:srgbClr val="53585F"/>
                </a:solidFill>
              </a:defRPr>
            </a:pPr>
            <a:r>
              <a:t>Hallatav lahendus</a:t>
            </a:r>
          </a:p>
          <a:p>
            <a:pPr marL="421105" indent="-421105" algn="l">
              <a:lnSpc>
                <a:spcPct val="150000"/>
              </a:lnSpc>
              <a:buSzPct val="75000"/>
              <a:buChar char="•"/>
              <a:defRPr sz="4700">
                <a:solidFill>
                  <a:srgbClr val="53585F"/>
                </a:solidFill>
              </a:defRPr>
            </a:pPr>
            <a:r>
              <a:t>Mitte kallis</a:t>
            </a:r>
          </a:p>
        </p:txBody>
      </p:sp>
      <p:sp>
        <p:nvSpPr>
          <p:cNvPr id="150" name="Shape 150"/>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4/9</a:t>
            </a:r>
          </a:p>
        </p:txBody>
      </p:sp>
      <p:sp>
        <p:nvSpPr>
          <p:cNvPr id="151" name="Shape 151"/>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55" name="Shape 155"/>
          <p:cNvSpPr/>
          <p:nvPr>
            <p:ph type="title"/>
          </p:nvPr>
        </p:nvSpPr>
        <p:spPr>
          <a:prstGeom prst="rect">
            <a:avLst/>
          </a:prstGeom>
        </p:spPr>
        <p:txBody>
          <a:bodyPr/>
          <a:lstStyle>
            <a:lvl1pPr>
              <a:defRPr>
                <a:solidFill>
                  <a:srgbClr val="53585F"/>
                </a:solidFill>
              </a:defRPr>
            </a:lvl1pPr>
          </a:lstStyle>
          <a:p>
            <a:pPr/>
            <a:r>
              <a:t>Võimalikud lahendused</a:t>
            </a:r>
          </a:p>
        </p:txBody>
      </p:sp>
      <p:sp>
        <p:nvSpPr>
          <p:cNvPr id="156" name="Shape 156"/>
          <p:cNvSpPr/>
          <p:nvPr/>
        </p:nvSpPr>
        <p:spPr>
          <a:xfrm>
            <a:off x="2677705" y="2755123"/>
            <a:ext cx="7789759" cy="5257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561473" indent="-561473" algn="l">
              <a:lnSpc>
                <a:spcPct val="150000"/>
              </a:lnSpc>
              <a:buSzPct val="75000"/>
              <a:buChar char="•"/>
              <a:defRPr sz="4800">
                <a:solidFill>
                  <a:srgbClr val="53585F"/>
                </a:solidFill>
              </a:defRPr>
            </a:pPr>
            <a:r>
              <a:t>Atlassian Bamboo</a:t>
            </a:r>
          </a:p>
          <a:p>
            <a:pPr marL="561473" indent="-561473" algn="l">
              <a:lnSpc>
                <a:spcPct val="150000"/>
              </a:lnSpc>
              <a:buSzPct val="75000"/>
              <a:buChar char="•"/>
              <a:defRPr sz="4800">
                <a:solidFill>
                  <a:srgbClr val="53585F"/>
                </a:solidFill>
              </a:defRPr>
            </a:pPr>
            <a:r>
              <a:t>Chef</a:t>
            </a:r>
          </a:p>
          <a:p>
            <a:pPr marL="561473" indent="-561473" algn="l">
              <a:lnSpc>
                <a:spcPct val="150000"/>
              </a:lnSpc>
              <a:buSzPct val="75000"/>
              <a:buChar char="•"/>
              <a:defRPr sz="4800">
                <a:solidFill>
                  <a:srgbClr val="53585F"/>
                </a:solidFill>
              </a:defRPr>
            </a:pPr>
            <a:r>
              <a:t>Jenkins</a:t>
            </a:r>
          </a:p>
          <a:p>
            <a:pPr marL="561473" indent="-561473" algn="l">
              <a:lnSpc>
                <a:spcPct val="150000"/>
              </a:lnSpc>
              <a:buSzPct val="75000"/>
              <a:buChar char="•"/>
              <a:defRPr sz="4800">
                <a:solidFill>
                  <a:srgbClr val="53585F"/>
                </a:solidFill>
              </a:defRPr>
            </a:pPr>
            <a:r>
              <a:t>Ansible Tower</a:t>
            </a:r>
          </a:p>
          <a:p>
            <a:pPr marL="561473" indent="-561473" algn="l">
              <a:lnSpc>
                <a:spcPct val="150000"/>
              </a:lnSpc>
              <a:buSzPct val="75000"/>
              <a:buChar char="•"/>
              <a:defRPr b="1" sz="4800">
                <a:solidFill>
                  <a:srgbClr val="53585F"/>
                </a:solidFill>
                <a:latin typeface="Helvetica"/>
                <a:ea typeface="Helvetica"/>
                <a:cs typeface="Helvetica"/>
                <a:sym typeface="Helvetica"/>
              </a:defRPr>
            </a:pPr>
            <a:r>
              <a:t>Kirjutada enda rakendus</a:t>
            </a:r>
          </a:p>
        </p:txBody>
      </p:sp>
      <p:sp>
        <p:nvSpPr>
          <p:cNvPr id="157" name="Shape 157"/>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5/9</a:t>
            </a:r>
          </a:p>
        </p:txBody>
      </p:sp>
      <p:sp>
        <p:nvSpPr>
          <p:cNvPr id="158" name="Shape 158"/>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62" name="Shape 162"/>
          <p:cNvSpPr/>
          <p:nvPr>
            <p:ph type="title"/>
          </p:nvPr>
        </p:nvSpPr>
        <p:spPr>
          <a:prstGeom prst="rect">
            <a:avLst/>
          </a:prstGeom>
        </p:spPr>
        <p:txBody>
          <a:bodyPr/>
          <a:lstStyle>
            <a:lvl1pPr>
              <a:defRPr>
                <a:solidFill>
                  <a:srgbClr val="53585F"/>
                </a:solidFill>
              </a:defRPr>
            </a:lvl1pPr>
          </a:lstStyle>
          <a:p>
            <a:pPr/>
            <a:r>
              <a:t>Bash skripti kasutus</a:t>
            </a:r>
          </a:p>
        </p:txBody>
      </p:sp>
      <p:sp>
        <p:nvSpPr>
          <p:cNvPr id="163" name="Shape 163"/>
          <p:cNvSpPr/>
          <p:nvPr/>
        </p:nvSpPr>
        <p:spPr>
          <a:xfrm>
            <a:off x="290159" y="4155269"/>
            <a:ext cx="12424483" cy="62221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solidFill>
                  <a:srgbClr val="53585F"/>
                </a:solidFill>
                <a:latin typeface="Consolas"/>
                <a:ea typeface="Consolas"/>
                <a:cs typeface="Consolas"/>
                <a:sym typeface="Consolas"/>
              </a:defRPr>
            </a:lvl1pPr>
          </a:lstStyle>
          <a:p>
            <a:pPr/>
            <a:r>
              <a:t>./update-version.sh admin 1.1.1.1 irina [p]</a:t>
            </a:r>
          </a:p>
        </p:txBody>
      </p:sp>
      <p:sp>
        <p:nvSpPr>
          <p:cNvPr id="164" name="Shape 164"/>
          <p:cNvSpPr/>
          <p:nvPr/>
        </p:nvSpPr>
        <p:spPr>
          <a:xfrm>
            <a:off x="3228174" y="2903134"/>
            <a:ext cx="6548452" cy="762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300">
                <a:solidFill>
                  <a:srgbClr val="53585F"/>
                </a:solidFill>
              </a:defRPr>
            </a:lvl1pPr>
          </a:lstStyle>
          <a:p>
            <a:pPr/>
            <a:r>
              <a:t>Ühe mooduli uuendamine:</a:t>
            </a:r>
          </a:p>
        </p:txBody>
      </p:sp>
      <p:sp>
        <p:nvSpPr>
          <p:cNvPr id="165" name="Shape 165"/>
          <p:cNvSpPr/>
          <p:nvPr/>
        </p:nvSpPr>
        <p:spPr>
          <a:xfrm>
            <a:off x="2757982" y="5830673"/>
            <a:ext cx="7488836" cy="762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300">
                <a:solidFill>
                  <a:srgbClr val="53585F"/>
                </a:solidFill>
              </a:defRPr>
            </a:lvl1pPr>
          </a:lstStyle>
          <a:p>
            <a:pPr/>
            <a:r>
              <a:t>Mitme moodulite uuendamine:</a:t>
            </a:r>
          </a:p>
        </p:txBody>
      </p:sp>
      <p:sp>
        <p:nvSpPr>
          <p:cNvPr id="166" name="Shape 166"/>
          <p:cNvSpPr/>
          <p:nvPr/>
        </p:nvSpPr>
        <p:spPr>
          <a:xfrm>
            <a:off x="2580425" y="7138869"/>
            <a:ext cx="7843950" cy="62221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solidFill>
                  <a:srgbClr val="53585F"/>
                </a:solidFill>
                <a:latin typeface="Consolas"/>
                <a:ea typeface="Consolas"/>
                <a:cs typeface="Consolas"/>
                <a:sym typeface="Consolas"/>
              </a:defRPr>
            </a:lvl1pPr>
          </a:lstStyle>
          <a:p>
            <a:pPr/>
            <a:r>
              <a:t>./batch-update.sh irina [p]</a:t>
            </a:r>
          </a:p>
        </p:txBody>
      </p:sp>
      <p:sp>
        <p:nvSpPr>
          <p:cNvPr id="167" name="Shape 167"/>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6/9</a:t>
            </a:r>
          </a:p>
        </p:txBody>
      </p:sp>
      <p:sp>
        <p:nvSpPr>
          <p:cNvPr id="168" name="Shape 168"/>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72" name="demo.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41885" y="-64801"/>
            <a:ext cx="13088570" cy="9883202"/>
          </a:xfrm>
          <a:prstGeom prst="rect">
            <a:avLst/>
          </a:prstGeom>
          <a:ln w="12700">
            <a:miter lim="400000"/>
          </a:ln>
        </p:spPr>
      </p:pic>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1383333" fill="hold"/>
                                        <p:tgtEl>
                                          <p:spTgt spid="172"/>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7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76" name="Shape 176"/>
          <p:cNvSpPr/>
          <p:nvPr>
            <p:ph type="title"/>
          </p:nvPr>
        </p:nvSpPr>
        <p:spPr>
          <a:prstGeom prst="rect">
            <a:avLst/>
          </a:prstGeom>
        </p:spPr>
        <p:txBody>
          <a:bodyPr/>
          <a:lstStyle>
            <a:lvl1pPr>
              <a:defRPr>
                <a:solidFill>
                  <a:srgbClr val="53585F"/>
                </a:solidFill>
              </a:defRPr>
            </a:lvl1pPr>
          </a:lstStyle>
          <a:p>
            <a:pPr/>
            <a:r>
              <a:t>Mõju projektile</a:t>
            </a:r>
          </a:p>
        </p:txBody>
      </p:sp>
      <p:graphicFrame>
        <p:nvGraphicFramePr>
          <p:cNvPr id="177" name="Table 177"/>
          <p:cNvGraphicFramePr/>
          <p:nvPr/>
        </p:nvGraphicFramePr>
        <p:xfrm>
          <a:off x="545094" y="2774950"/>
          <a:ext cx="11927312" cy="5715000"/>
        </p:xfrm>
        <a:graphic xmlns:a="http://schemas.openxmlformats.org/drawingml/2006/main">
          <a:graphicData uri="http://schemas.openxmlformats.org/drawingml/2006/table">
            <a:tbl>
              <a:tblPr firstCol="0" firstRow="1" lastCol="0" lastRow="0" bandCol="0" bandRow="0" rtl="0">
                <a:tableStyleId>{4C3C2611-4C71-4FC5-86AE-919BDF0F9419}</a:tableStyleId>
              </a:tblPr>
              <a:tblGrid>
                <a:gridCol w="1923727"/>
                <a:gridCol w="2724587"/>
                <a:gridCol w="1783203"/>
                <a:gridCol w="2675275"/>
                <a:gridCol w="2807818"/>
              </a:tblGrid>
              <a:tr h="1140460">
                <a:tc>
                  <a:txBody>
                    <a:bodyPr/>
                    <a:lstStyle/>
                    <a:p>
                      <a:pPr defTabSz="914400">
                        <a:defRPr>
                          <a:solidFill>
                            <a:srgbClr val="000000"/>
                          </a:solidFill>
                        </a:defRPr>
                      </a:pPr>
                      <a:r>
                        <a:rPr sz="2700">
                          <a:solidFill>
                            <a:srgbClr val="FFFFFF"/>
                          </a:solidFill>
                        </a:rPr>
                        <a:t>Moodul</a:t>
                      </a:r>
                    </a:p>
                  </a:txBody>
                  <a:tcPr marL="50800" marR="50800" marT="50800" marB="50800" anchor="ctr" anchorCtr="0" horzOverflow="overflow">
                    <a:lnL w="12700">
                      <a:solidFill>
                        <a:srgbClr val="D6D6D6"/>
                      </a:solidFill>
                      <a:miter lim="400000"/>
                    </a:lnL>
                    <a:solidFill>
                      <a:srgbClr val="53585F"/>
                    </a:solidFill>
                  </a:tcPr>
                </a:tc>
                <a:tc>
                  <a:txBody>
                    <a:bodyPr/>
                    <a:lstStyle/>
                    <a:p>
                      <a:pPr defTabSz="914400">
                        <a:defRPr>
                          <a:solidFill>
                            <a:srgbClr val="000000"/>
                          </a:solidFill>
                        </a:defRPr>
                      </a:pPr>
                      <a:r>
                        <a:rPr sz="2700">
                          <a:solidFill>
                            <a:srgbClr val="FFFFFF"/>
                          </a:solidFill>
                        </a:rPr>
                        <a:t>Automatiseeritud uuendus</a:t>
                      </a:r>
                    </a:p>
                  </a:txBody>
                  <a:tcPr marL="50800" marR="50800" marT="50800" marB="50800" anchor="ctr" anchorCtr="0" horzOverflow="overflow">
                    <a:solidFill>
                      <a:srgbClr val="53585F"/>
                    </a:solidFill>
                  </a:tcPr>
                </a:tc>
                <a:tc>
                  <a:txBody>
                    <a:bodyPr/>
                    <a:lstStyle/>
                    <a:p>
                      <a:pPr defTabSz="914400">
                        <a:defRPr>
                          <a:solidFill>
                            <a:srgbClr val="000000"/>
                          </a:solidFill>
                        </a:defRPr>
                      </a:pPr>
                      <a:r>
                        <a:rPr sz="2700">
                          <a:solidFill>
                            <a:srgbClr val="FFFFFF"/>
                          </a:solidFill>
                        </a:rPr>
                        <a:t>Käsitsi uuendus</a:t>
                      </a:r>
                    </a:p>
                  </a:txBody>
                  <a:tcPr marL="50800" marR="50800" marT="50800" marB="50800" anchor="ctr" anchorCtr="0" horzOverflow="overflow">
                    <a:solidFill>
                      <a:srgbClr val="53585F"/>
                    </a:solidFill>
                  </a:tcPr>
                </a:tc>
                <a:tc>
                  <a:txBody>
                    <a:bodyPr/>
                    <a:lstStyle/>
                    <a:p>
                      <a:pPr defTabSz="914400">
                        <a:defRPr>
                          <a:solidFill>
                            <a:srgbClr val="000000"/>
                          </a:solidFill>
                        </a:defRPr>
                      </a:pPr>
                      <a:r>
                        <a:rPr sz="2700">
                          <a:solidFill>
                            <a:srgbClr val="FFFFFF"/>
                          </a:solidFill>
                        </a:rPr>
                        <a:t>Uuendusi 2015. aastal</a:t>
                      </a:r>
                    </a:p>
                  </a:txBody>
                  <a:tcPr marL="50800" marR="50800" marT="50800" marB="50800" anchor="ctr" anchorCtr="0" horzOverflow="overflow">
                    <a:solidFill>
                      <a:srgbClr val="53585F"/>
                    </a:solidFill>
                  </a:tcPr>
                </a:tc>
                <a:tc>
                  <a:txBody>
                    <a:bodyPr/>
                    <a:lstStyle/>
                    <a:p>
                      <a:pPr defTabSz="914400">
                        <a:defRPr>
                          <a:solidFill>
                            <a:srgbClr val="000000"/>
                          </a:solidFill>
                        </a:defRPr>
                      </a:pPr>
                      <a:r>
                        <a:rPr sz="2700">
                          <a:solidFill>
                            <a:srgbClr val="FFFFFF"/>
                          </a:solidFill>
                        </a:rPr>
                        <a:t>Säästetud aeg 2015. aastal</a:t>
                      </a:r>
                    </a:p>
                  </a:txBody>
                  <a:tcPr marL="50800" marR="50800" marT="50800" marB="50800" anchor="ctr" anchorCtr="0" horzOverflow="overflow">
                    <a:lnR w="12700">
                      <a:solidFill>
                        <a:srgbClr val="D6D6D6"/>
                      </a:solidFill>
                      <a:miter lim="400000"/>
                    </a:lnR>
                    <a:solidFill>
                      <a:srgbClr val="53585F"/>
                    </a:solidFill>
                  </a:tcPr>
                </a:tc>
              </a:tr>
              <a:tr h="1140460">
                <a:tc>
                  <a:txBody>
                    <a:bodyPr/>
                    <a:lstStyle/>
                    <a:p>
                      <a:pPr defTabSz="914400">
                        <a:defRPr>
                          <a:solidFill>
                            <a:srgbClr val="000000"/>
                          </a:solidFill>
                        </a:defRPr>
                      </a:pPr>
                      <a:r>
                        <a:rPr sz="2900">
                          <a:solidFill>
                            <a:srgbClr val="53585F"/>
                          </a:solidFill>
                        </a:rPr>
                        <a:t>admin</a:t>
                      </a:r>
                    </a:p>
                  </a:txBody>
                  <a:tcPr marL="50800" marR="50800" marT="50800" marB="50800" anchor="ctr" anchorCtr="0" horzOverflow="overflow">
                    <a:lnL w="12700">
                      <a:solidFill>
                        <a:srgbClr val="D6D6D6"/>
                      </a:solidFill>
                      <a:miter lim="400000"/>
                    </a:lnL>
                  </a:tcPr>
                </a:tc>
                <a:tc>
                  <a:txBody>
                    <a:bodyPr/>
                    <a:lstStyle/>
                    <a:p>
                      <a:pPr defTabSz="914400">
                        <a:defRPr>
                          <a:solidFill>
                            <a:srgbClr val="000000"/>
                          </a:solidFill>
                        </a:defRPr>
                      </a:pPr>
                      <a:r>
                        <a:rPr sz="4500">
                          <a:solidFill>
                            <a:srgbClr val="53585F"/>
                          </a:solidFill>
                        </a:rPr>
                        <a:t>27s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80s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67 tk</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1t</a:t>
                      </a:r>
                    </a:p>
                  </a:txBody>
                  <a:tcPr marL="50800" marR="50800" marT="50800" marB="50800" anchor="ctr" anchorCtr="0" horzOverflow="overflow">
                    <a:lnR w="12700">
                      <a:solidFill>
                        <a:srgbClr val="D6D6D6"/>
                      </a:solidFill>
                      <a:miter lim="400000"/>
                    </a:lnR>
                  </a:tcPr>
                </a:tc>
              </a:tr>
              <a:tr h="1140460">
                <a:tc>
                  <a:txBody>
                    <a:bodyPr/>
                    <a:lstStyle/>
                    <a:p>
                      <a:pPr defTabSz="914400">
                        <a:defRPr>
                          <a:solidFill>
                            <a:srgbClr val="000000"/>
                          </a:solidFill>
                        </a:defRPr>
                      </a:pPr>
                      <a:r>
                        <a:rPr sz="2900">
                          <a:solidFill>
                            <a:srgbClr val="53585F"/>
                          </a:solidFill>
                        </a:rPr>
                        <a:t>treatment</a:t>
                      </a:r>
                    </a:p>
                  </a:txBody>
                  <a:tcPr marL="50800" marR="50800" marT="50800" marB="50800" anchor="ctr" anchorCtr="0" horzOverflow="overflow">
                    <a:lnL w="12700">
                      <a:solidFill>
                        <a:srgbClr val="D6D6D6"/>
                      </a:solidFill>
                      <a:miter lim="400000"/>
                    </a:lnL>
                  </a:tcPr>
                </a:tc>
                <a:tc>
                  <a:txBody>
                    <a:bodyPr/>
                    <a:lstStyle/>
                    <a:p>
                      <a:pPr defTabSz="914400">
                        <a:defRPr>
                          <a:solidFill>
                            <a:srgbClr val="000000"/>
                          </a:solidFill>
                        </a:defRPr>
                      </a:pPr>
                      <a:r>
                        <a:rPr sz="4500">
                          <a:solidFill>
                            <a:srgbClr val="53585F"/>
                          </a:solidFill>
                        </a:rPr>
                        <a:t>61s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112s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240 tk</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3t 44m</a:t>
                      </a:r>
                    </a:p>
                  </a:txBody>
                  <a:tcPr marL="50800" marR="50800" marT="50800" marB="50800" anchor="ctr" anchorCtr="0" horzOverflow="overflow">
                    <a:lnR w="12700">
                      <a:solidFill>
                        <a:srgbClr val="D6D6D6"/>
                      </a:solidFill>
                      <a:miter lim="400000"/>
                    </a:lnR>
                  </a:tcPr>
                </a:tc>
              </a:tr>
              <a:tr h="1140460">
                <a:tc>
                  <a:txBody>
                    <a:bodyPr/>
                    <a:lstStyle/>
                    <a:p>
                      <a:pPr defTabSz="914400">
                        <a:defRPr>
                          <a:solidFill>
                            <a:srgbClr val="000000"/>
                          </a:solidFill>
                        </a:defRPr>
                      </a:pPr>
                      <a:r>
                        <a:rPr sz="2900">
                          <a:solidFill>
                            <a:srgbClr val="53585F"/>
                          </a:solidFill>
                        </a:rPr>
                        <a:t>reception</a:t>
                      </a:r>
                    </a:p>
                  </a:txBody>
                  <a:tcPr marL="50800" marR="50800" marT="50800" marB="50800" anchor="ctr" anchorCtr="0" horzOverflow="overflow">
                    <a:lnL w="12700">
                      <a:solidFill>
                        <a:srgbClr val="D6D6D6"/>
                      </a:solidFill>
                      <a:miter lim="400000"/>
                    </a:lnL>
                  </a:tcPr>
                </a:tc>
                <a:tc>
                  <a:txBody>
                    <a:bodyPr/>
                    <a:lstStyle/>
                    <a:p>
                      <a:pPr defTabSz="914400">
                        <a:defRPr>
                          <a:solidFill>
                            <a:srgbClr val="000000"/>
                          </a:solidFill>
                        </a:defRPr>
                      </a:pPr>
                      <a:r>
                        <a:rPr sz="4500">
                          <a:solidFill>
                            <a:srgbClr val="53585F"/>
                          </a:solidFill>
                        </a:rPr>
                        <a:t>38s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100s</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197 tk</a:t>
                      </a:r>
                    </a:p>
                  </a:txBody>
                  <a:tcPr marL="50800" marR="50800" marT="50800" marB="50800" anchor="ctr" anchorCtr="0" horzOverflow="overflow"/>
                </a:tc>
                <a:tc>
                  <a:txBody>
                    <a:bodyPr/>
                    <a:lstStyle/>
                    <a:p>
                      <a:pPr defTabSz="914400">
                        <a:defRPr>
                          <a:solidFill>
                            <a:srgbClr val="000000"/>
                          </a:solidFill>
                        </a:defRPr>
                      </a:pPr>
                      <a:r>
                        <a:rPr sz="4500">
                          <a:solidFill>
                            <a:srgbClr val="53585F"/>
                          </a:solidFill>
                        </a:rPr>
                        <a:t>3t 39m</a:t>
                      </a:r>
                    </a:p>
                  </a:txBody>
                  <a:tcPr marL="50800" marR="50800" marT="50800" marB="50800" anchor="ctr" anchorCtr="0" horzOverflow="overflow">
                    <a:lnR w="12700">
                      <a:solidFill>
                        <a:srgbClr val="D6D6D6"/>
                      </a:solidFill>
                      <a:miter lim="400000"/>
                    </a:lnR>
                  </a:tcPr>
                </a:tc>
              </a:tr>
              <a:tr h="1140460">
                <a:tc>
                  <a:txBody>
                    <a:bodyPr/>
                    <a:lstStyle/>
                    <a:p>
                      <a:pPr defTabSz="914400">
                        <a:defRPr>
                          <a:solidFill>
                            <a:srgbClr val="000000"/>
                          </a:solidFill>
                        </a:defRPr>
                      </a:pPr>
                      <a:r>
                        <a:rPr sz="2900">
                          <a:solidFill>
                            <a:srgbClr val="53585F"/>
                          </a:solidFill>
                        </a:rPr>
                        <a:t>kõik (18 tk)</a:t>
                      </a:r>
                    </a:p>
                  </a:txBody>
                  <a:tcPr marL="50800" marR="50800" marT="50800" marB="50800" anchor="ctr" anchorCtr="0" horzOverflow="overflow">
                    <a:lnL w="12700">
                      <a:solidFill>
                        <a:srgbClr val="D6D6D6"/>
                      </a:solidFill>
                      <a:miter lim="400000"/>
                    </a:lnL>
                    <a:lnB w="12700">
                      <a:solidFill>
                        <a:srgbClr val="D6D6D6"/>
                      </a:solidFill>
                      <a:miter lim="400000"/>
                    </a:lnB>
                  </a:tcPr>
                </a:tc>
                <a:tc>
                  <a:txBody>
                    <a:bodyPr/>
                    <a:lstStyle/>
                    <a:p>
                      <a:pPr defTabSz="914400">
                        <a:defRPr>
                          <a:solidFill>
                            <a:srgbClr val="000000"/>
                          </a:solidFill>
                        </a:defRPr>
                      </a:pPr>
                      <a:r>
                        <a:rPr sz="4500">
                          <a:solidFill>
                            <a:srgbClr val="53585F"/>
                          </a:solidFill>
                        </a:rPr>
                        <a:t>552s</a:t>
                      </a:r>
                    </a:p>
                  </a:txBody>
                  <a:tcPr marL="50800" marR="50800" marT="50800" marB="50800" anchor="ctr" anchorCtr="0" horzOverflow="overflow">
                    <a:lnB w="12700">
                      <a:solidFill>
                        <a:srgbClr val="D6D6D6"/>
                      </a:solidFill>
                      <a:miter lim="400000"/>
                    </a:lnB>
                  </a:tcPr>
                </a:tc>
                <a:tc>
                  <a:txBody>
                    <a:bodyPr/>
                    <a:lstStyle/>
                    <a:p>
                      <a:pPr defTabSz="914400">
                        <a:defRPr>
                          <a:solidFill>
                            <a:srgbClr val="000000"/>
                          </a:solidFill>
                        </a:defRPr>
                      </a:pPr>
                      <a:r>
                        <a:rPr sz="4500">
                          <a:solidFill>
                            <a:srgbClr val="53585F"/>
                          </a:solidFill>
                        </a:rPr>
                        <a:t>1048s</a:t>
                      </a:r>
                    </a:p>
                  </a:txBody>
                  <a:tcPr marL="50800" marR="50800" marT="50800" marB="50800" anchor="ctr" anchorCtr="0" horzOverflow="overflow">
                    <a:lnB w="12700">
                      <a:solidFill>
                        <a:srgbClr val="D6D6D6"/>
                      </a:solidFill>
                      <a:miter lim="400000"/>
                    </a:lnB>
                  </a:tcPr>
                </a:tc>
                <a:tc>
                  <a:txBody>
                    <a:bodyPr/>
                    <a:lstStyle/>
                    <a:p>
                      <a:pPr defTabSz="914400">
                        <a:defRPr>
                          <a:solidFill>
                            <a:srgbClr val="000000"/>
                          </a:solidFill>
                        </a:defRPr>
                      </a:pPr>
                      <a:r>
                        <a:rPr sz="3400">
                          <a:solidFill>
                            <a:srgbClr val="53585F"/>
                          </a:solidFill>
                        </a:rPr>
                        <a:t>–</a:t>
                      </a:r>
                    </a:p>
                  </a:txBody>
                  <a:tcPr marL="50800" marR="50800" marT="50800" marB="50800" anchor="ctr" anchorCtr="0" horzOverflow="overflow">
                    <a:lnB w="12700">
                      <a:solidFill>
                        <a:srgbClr val="D6D6D6"/>
                      </a:solidFill>
                      <a:miter lim="400000"/>
                    </a:lnB>
                  </a:tcPr>
                </a:tc>
                <a:tc>
                  <a:txBody>
                    <a:bodyPr/>
                    <a:lstStyle/>
                    <a:p>
                      <a:pPr defTabSz="914400">
                        <a:defRPr>
                          <a:solidFill>
                            <a:srgbClr val="000000"/>
                          </a:solidFill>
                        </a:defRPr>
                      </a:pPr>
                      <a:r>
                        <a:rPr sz="3400">
                          <a:solidFill>
                            <a:srgbClr val="53585F"/>
                          </a:solidFill>
                        </a:rPr>
                        <a:t>–</a:t>
                      </a:r>
                    </a:p>
                  </a:txBody>
                  <a:tcPr marL="50800" marR="50800" marT="50800" marB="50800" anchor="ctr" anchorCtr="0" horzOverflow="overflow">
                    <a:lnR w="12700">
                      <a:solidFill>
                        <a:srgbClr val="D6D6D6"/>
                      </a:solidFill>
                      <a:miter lim="400000"/>
                    </a:lnR>
                    <a:lnB w="12700">
                      <a:solidFill>
                        <a:srgbClr val="D6D6D6"/>
                      </a:solidFill>
                      <a:miter lim="400000"/>
                    </a:lnB>
                  </a:tcPr>
                </a:tc>
              </a:tr>
            </a:tbl>
          </a:graphicData>
        </a:graphic>
      </p:graphicFrame>
      <p:sp>
        <p:nvSpPr>
          <p:cNvPr id="178" name="Shape 178"/>
          <p:cNvSpPr/>
          <p:nvPr/>
        </p:nvSpPr>
        <p:spPr>
          <a:xfrm>
            <a:off x="11823007" y="205299"/>
            <a:ext cx="996951"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solidFill>
                  <a:srgbClr val="53585F"/>
                </a:solidFill>
              </a:defRPr>
            </a:lvl1pPr>
          </a:lstStyle>
          <a:p>
            <a:pPr/>
            <a:r>
              <a:t>8/9</a:t>
            </a:r>
          </a:p>
        </p:txBody>
      </p:sp>
      <p:sp>
        <p:nvSpPr>
          <p:cNvPr id="179" name="Shape 179"/>
          <p:cNvSpPr/>
          <p:nvPr/>
        </p:nvSpPr>
        <p:spPr>
          <a:xfrm>
            <a:off x="1710" y="2184431"/>
            <a:ext cx="13001381" cy="1"/>
          </a:xfrm>
          <a:prstGeom prst="line">
            <a:avLst/>
          </a:prstGeom>
          <a:ln w="25400">
            <a:solidFill>
              <a:srgbClr val="53585F"/>
            </a:solidFill>
            <a:miter lim="400000"/>
          </a:ln>
        </p:spPr>
        <p:txBody>
          <a:bodyPr lIns="50800" tIns="50800" rIns="50800" bIns="50800" anchor="ctr"/>
          <a:lstStyle/>
          <a:p>
            <a:pPr>
              <a:defRPr sz="2600"/>
            </a:pP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